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1" r:id="rId3"/>
    <p:sldId id="278" r:id="rId4"/>
    <p:sldId id="279" r:id="rId5"/>
    <p:sldId id="280" r:id="rId6"/>
    <p:sldId id="262" r:id="rId7"/>
    <p:sldId id="272" r:id="rId8"/>
    <p:sldId id="264" r:id="rId9"/>
    <p:sldId id="266" r:id="rId10"/>
    <p:sldId id="265" r:id="rId11"/>
    <p:sldId id="267" r:id="rId12"/>
    <p:sldId id="281" r:id="rId13"/>
    <p:sldId id="273" r:id="rId14"/>
    <p:sldId id="282" r:id="rId15"/>
    <p:sldId id="268" r:id="rId16"/>
    <p:sldId id="277" r:id="rId17"/>
    <p:sldId id="274" r:id="rId18"/>
    <p:sldId id="270" r:id="rId19"/>
    <p:sldId id="283" r:id="rId20"/>
    <p:sldId id="284"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A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9"/>
    <p:restoredTop sz="93226"/>
  </p:normalViewPr>
  <p:slideViewPr>
    <p:cSldViewPr snapToGrid="0">
      <p:cViewPr varScale="1">
        <p:scale>
          <a:sx n="89" d="100"/>
          <a:sy n="89" d="100"/>
        </p:scale>
        <p:origin x="768" y="168"/>
      </p:cViewPr>
      <p:guideLst/>
    </p:cSldViewPr>
  </p:slideViewPr>
  <p:notesTextViewPr>
    <p:cViewPr>
      <p:scale>
        <a:sx n="1" d="1"/>
        <a:sy n="1" d="1"/>
      </p:scale>
      <p:origin x="0" y="0"/>
    </p:cViewPr>
  </p:notesTextViewPr>
  <p:sorterViewPr>
    <p:cViewPr>
      <p:scale>
        <a:sx n="100" d="100"/>
        <a:sy n="100" d="100"/>
      </p:scale>
      <p:origin x="0" y="-24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A2B6-BB2D-4036-89A0-67F19E1EB4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7CF6380-6663-46FD-A24B-453C70B4DC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0C58B1-B143-4EB8-93C5-C42F0FDB7A3E}"/>
              </a:ext>
            </a:extLst>
          </p:cNvPr>
          <p:cNvSpPr>
            <a:spLocks noGrp="1"/>
          </p:cNvSpPr>
          <p:nvPr>
            <p:ph type="dt" sz="half" idx="10"/>
          </p:nvPr>
        </p:nvSpPr>
        <p:spPr/>
        <p:txBody>
          <a:bodyPr/>
          <a:lstStyle/>
          <a:p>
            <a:fld id="{633DD962-62F3-48B3-8966-E80A1447562C}" type="datetimeFigureOut">
              <a:rPr lang="en-GB" smtClean="0"/>
              <a:t>25/05/2020</a:t>
            </a:fld>
            <a:endParaRPr lang="en-GB"/>
          </a:p>
        </p:txBody>
      </p:sp>
      <p:sp>
        <p:nvSpPr>
          <p:cNvPr id="5" name="Footer Placeholder 4">
            <a:extLst>
              <a:ext uri="{FF2B5EF4-FFF2-40B4-BE49-F238E27FC236}">
                <a16:creationId xmlns:a16="http://schemas.microsoft.com/office/drawing/2014/main" id="{A3D16FCE-763A-40A1-85D6-20B68FBB37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3860C9-35C0-4A35-9FF1-0A4B2BE5C808}"/>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346431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D6618-8794-4DE4-A7BE-C6E17CDF25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6B7353-2675-4299-9675-CD8B0A715F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212060-78F7-43FD-851C-A012F49A393E}"/>
              </a:ext>
            </a:extLst>
          </p:cNvPr>
          <p:cNvSpPr>
            <a:spLocks noGrp="1"/>
          </p:cNvSpPr>
          <p:nvPr>
            <p:ph type="dt" sz="half" idx="10"/>
          </p:nvPr>
        </p:nvSpPr>
        <p:spPr/>
        <p:txBody>
          <a:bodyPr/>
          <a:lstStyle/>
          <a:p>
            <a:fld id="{633DD962-62F3-48B3-8966-E80A1447562C}" type="datetimeFigureOut">
              <a:rPr lang="en-GB" smtClean="0"/>
              <a:t>25/05/2020</a:t>
            </a:fld>
            <a:endParaRPr lang="en-GB"/>
          </a:p>
        </p:txBody>
      </p:sp>
      <p:sp>
        <p:nvSpPr>
          <p:cNvPr id="5" name="Footer Placeholder 4">
            <a:extLst>
              <a:ext uri="{FF2B5EF4-FFF2-40B4-BE49-F238E27FC236}">
                <a16:creationId xmlns:a16="http://schemas.microsoft.com/office/drawing/2014/main" id="{1D4A4E3C-D422-4909-96F6-A76B4307AD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2360B3-DB66-4770-B5B7-D1410F19122F}"/>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74928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BEC1DF-3376-4729-B6CE-78408D1EFE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524939-42A8-4850-A298-721612A56A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265362-2F31-41E6-AD54-C7B2621A9076}"/>
              </a:ext>
            </a:extLst>
          </p:cNvPr>
          <p:cNvSpPr>
            <a:spLocks noGrp="1"/>
          </p:cNvSpPr>
          <p:nvPr>
            <p:ph type="dt" sz="half" idx="10"/>
          </p:nvPr>
        </p:nvSpPr>
        <p:spPr/>
        <p:txBody>
          <a:bodyPr/>
          <a:lstStyle/>
          <a:p>
            <a:fld id="{633DD962-62F3-48B3-8966-E80A1447562C}" type="datetimeFigureOut">
              <a:rPr lang="en-GB" smtClean="0"/>
              <a:t>25/05/2020</a:t>
            </a:fld>
            <a:endParaRPr lang="en-GB"/>
          </a:p>
        </p:txBody>
      </p:sp>
      <p:sp>
        <p:nvSpPr>
          <p:cNvPr id="5" name="Footer Placeholder 4">
            <a:extLst>
              <a:ext uri="{FF2B5EF4-FFF2-40B4-BE49-F238E27FC236}">
                <a16:creationId xmlns:a16="http://schemas.microsoft.com/office/drawing/2014/main" id="{95142803-1425-4E3B-B90D-F69D0D19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26152B-FB67-4CF0-9E89-53C3C3287CCB}"/>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870979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5/25/20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092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5/25/20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5166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5/25/20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5984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5/25/20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3742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5/25/20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57815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5/25/20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77355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5/25/20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35920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5/25/20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45176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C18A-1F84-46B8-BEC7-F488F2ADDE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F15C44-7F6E-482F-8C9B-24B446A449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C029AC-EE67-42ED-B1C9-0E3C606064CE}"/>
              </a:ext>
            </a:extLst>
          </p:cNvPr>
          <p:cNvSpPr>
            <a:spLocks noGrp="1"/>
          </p:cNvSpPr>
          <p:nvPr>
            <p:ph type="dt" sz="half" idx="10"/>
          </p:nvPr>
        </p:nvSpPr>
        <p:spPr/>
        <p:txBody>
          <a:bodyPr/>
          <a:lstStyle/>
          <a:p>
            <a:fld id="{633DD962-62F3-48B3-8966-E80A1447562C}" type="datetimeFigureOut">
              <a:rPr lang="en-GB" smtClean="0"/>
              <a:t>25/05/2020</a:t>
            </a:fld>
            <a:endParaRPr lang="en-GB"/>
          </a:p>
        </p:txBody>
      </p:sp>
      <p:sp>
        <p:nvSpPr>
          <p:cNvPr id="5" name="Footer Placeholder 4">
            <a:extLst>
              <a:ext uri="{FF2B5EF4-FFF2-40B4-BE49-F238E27FC236}">
                <a16:creationId xmlns:a16="http://schemas.microsoft.com/office/drawing/2014/main" id="{3AED9F56-2264-457E-BAD8-6AE67259EE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3355C6-D429-4281-AB92-B929DEF295A3}"/>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2084539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5/25/20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94647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5/25/20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97709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5/25/20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1952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6B5E-FF74-4F4C-AC6E-ED40D1E2FC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210FAB-7604-4AD6-8AB0-99B7607E42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3D6C4A-2E43-4A90-8EF6-BD377192ED7E}"/>
              </a:ext>
            </a:extLst>
          </p:cNvPr>
          <p:cNvSpPr>
            <a:spLocks noGrp="1"/>
          </p:cNvSpPr>
          <p:nvPr>
            <p:ph type="dt" sz="half" idx="10"/>
          </p:nvPr>
        </p:nvSpPr>
        <p:spPr/>
        <p:txBody>
          <a:bodyPr/>
          <a:lstStyle/>
          <a:p>
            <a:fld id="{633DD962-62F3-48B3-8966-E80A1447562C}" type="datetimeFigureOut">
              <a:rPr lang="en-GB" smtClean="0"/>
              <a:t>25/05/2020</a:t>
            </a:fld>
            <a:endParaRPr lang="en-GB"/>
          </a:p>
        </p:txBody>
      </p:sp>
      <p:sp>
        <p:nvSpPr>
          <p:cNvPr id="5" name="Footer Placeholder 4">
            <a:extLst>
              <a:ext uri="{FF2B5EF4-FFF2-40B4-BE49-F238E27FC236}">
                <a16:creationId xmlns:a16="http://schemas.microsoft.com/office/drawing/2014/main" id="{613694E1-A7F1-49AF-8130-3D998054A4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1DF2E5-F194-4FCD-B5B1-4BC2D8A7D40B}"/>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3009462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880F6-D0FF-43FE-8855-74DAA3473F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7CC160-1332-44C8-BB1E-30052E27A0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22D991-1022-4212-AACA-4353153CC7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9A46A4-A0A1-41E4-8C15-7997FB8C63AD}"/>
              </a:ext>
            </a:extLst>
          </p:cNvPr>
          <p:cNvSpPr>
            <a:spLocks noGrp="1"/>
          </p:cNvSpPr>
          <p:nvPr>
            <p:ph type="dt" sz="half" idx="10"/>
          </p:nvPr>
        </p:nvSpPr>
        <p:spPr/>
        <p:txBody>
          <a:bodyPr/>
          <a:lstStyle/>
          <a:p>
            <a:fld id="{633DD962-62F3-48B3-8966-E80A1447562C}" type="datetimeFigureOut">
              <a:rPr lang="en-GB" smtClean="0"/>
              <a:t>25/05/2020</a:t>
            </a:fld>
            <a:endParaRPr lang="en-GB"/>
          </a:p>
        </p:txBody>
      </p:sp>
      <p:sp>
        <p:nvSpPr>
          <p:cNvPr id="6" name="Footer Placeholder 5">
            <a:extLst>
              <a:ext uri="{FF2B5EF4-FFF2-40B4-BE49-F238E27FC236}">
                <a16:creationId xmlns:a16="http://schemas.microsoft.com/office/drawing/2014/main" id="{403ED63B-AA74-4067-8C23-A920AC0649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E480EC-82A7-4D1B-B1A4-63CC472F782F}"/>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16324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2B30-95E5-4FE4-8182-E2313EE78F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C20DAA-F9D4-4295-892B-F8E728118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BBCEA5-3A3F-4C11-A809-21402FB013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BC24F5-9C7C-49CF-A39A-4A98809742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A299C3-559F-435F-8D72-24D532915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A26969-4CF0-44AC-B780-D5A9302112CE}"/>
              </a:ext>
            </a:extLst>
          </p:cNvPr>
          <p:cNvSpPr>
            <a:spLocks noGrp="1"/>
          </p:cNvSpPr>
          <p:nvPr>
            <p:ph type="dt" sz="half" idx="10"/>
          </p:nvPr>
        </p:nvSpPr>
        <p:spPr/>
        <p:txBody>
          <a:bodyPr/>
          <a:lstStyle/>
          <a:p>
            <a:fld id="{633DD962-62F3-48B3-8966-E80A1447562C}" type="datetimeFigureOut">
              <a:rPr lang="en-GB" smtClean="0"/>
              <a:t>25/05/2020</a:t>
            </a:fld>
            <a:endParaRPr lang="en-GB"/>
          </a:p>
        </p:txBody>
      </p:sp>
      <p:sp>
        <p:nvSpPr>
          <p:cNvPr id="8" name="Footer Placeholder 7">
            <a:extLst>
              <a:ext uri="{FF2B5EF4-FFF2-40B4-BE49-F238E27FC236}">
                <a16:creationId xmlns:a16="http://schemas.microsoft.com/office/drawing/2014/main" id="{C1D82A0A-BD60-40F6-95BE-A0C8175466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2F3771-0E51-4039-8303-FEBABF97A411}"/>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704362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E0B8-1E53-4E0F-8776-735356BA49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2E878E-3F37-487E-AC26-76B4C91F6496}"/>
              </a:ext>
            </a:extLst>
          </p:cNvPr>
          <p:cNvSpPr>
            <a:spLocks noGrp="1"/>
          </p:cNvSpPr>
          <p:nvPr>
            <p:ph type="dt" sz="half" idx="10"/>
          </p:nvPr>
        </p:nvSpPr>
        <p:spPr/>
        <p:txBody>
          <a:bodyPr/>
          <a:lstStyle/>
          <a:p>
            <a:fld id="{633DD962-62F3-48B3-8966-E80A1447562C}" type="datetimeFigureOut">
              <a:rPr lang="en-GB" smtClean="0"/>
              <a:t>25/05/2020</a:t>
            </a:fld>
            <a:endParaRPr lang="en-GB"/>
          </a:p>
        </p:txBody>
      </p:sp>
      <p:sp>
        <p:nvSpPr>
          <p:cNvPr id="4" name="Footer Placeholder 3">
            <a:extLst>
              <a:ext uri="{FF2B5EF4-FFF2-40B4-BE49-F238E27FC236}">
                <a16:creationId xmlns:a16="http://schemas.microsoft.com/office/drawing/2014/main" id="{E7558D60-AA63-424B-9C15-A0D1E61C50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016EC7-C964-459F-B7AC-1A211BD74B93}"/>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2088512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BCB31-351D-4E81-9BFC-9AE258984267}"/>
              </a:ext>
            </a:extLst>
          </p:cNvPr>
          <p:cNvSpPr>
            <a:spLocks noGrp="1"/>
          </p:cNvSpPr>
          <p:nvPr>
            <p:ph type="dt" sz="half" idx="10"/>
          </p:nvPr>
        </p:nvSpPr>
        <p:spPr/>
        <p:txBody>
          <a:bodyPr/>
          <a:lstStyle/>
          <a:p>
            <a:fld id="{633DD962-62F3-48B3-8966-E80A1447562C}" type="datetimeFigureOut">
              <a:rPr lang="en-GB" smtClean="0"/>
              <a:t>25/05/2020</a:t>
            </a:fld>
            <a:endParaRPr lang="en-GB"/>
          </a:p>
        </p:txBody>
      </p:sp>
      <p:sp>
        <p:nvSpPr>
          <p:cNvPr id="3" name="Footer Placeholder 2">
            <a:extLst>
              <a:ext uri="{FF2B5EF4-FFF2-40B4-BE49-F238E27FC236}">
                <a16:creationId xmlns:a16="http://schemas.microsoft.com/office/drawing/2014/main" id="{BF64970B-D049-4482-93B8-8F0711CA24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3CAFD0-D006-44F0-B975-3D18B253F636}"/>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750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05B2-873D-4D2A-A8FB-8CCBFCD10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A89141-BFE6-4A20-A137-81BBD60DA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8D3FCC-E9B2-4044-9EF3-C015C298C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C40F68-3D17-4D54-8CAD-104712AED244}"/>
              </a:ext>
            </a:extLst>
          </p:cNvPr>
          <p:cNvSpPr>
            <a:spLocks noGrp="1"/>
          </p:cNvSpPr>
          <p:nvPr>
            <p:ph type="dt" sz="half" idx="10"/>
          </p:nvPr>
        </p:nvSpPr>
        <p:spPr/>
        <p:txBody>
          <a:bodyPr/>
          <a:lstStyle/>
          <a:p>
            <a:fld id="{633DD962-62F3-48B3-8966-E80A1447562C}" type="datetimeFigureOut">
              <a:rPr lang="en-GB" smtClean="0"/>
              <a:t>25/05/2020</a:t>
            </a:fld>
            <a:endParaRPr lang="en-GB"/>
          </a:p>
        </p:txBody>
      </p:sp>
      <p:sp>
        <p:nvSpPr>
          <p:cNvPr id="6" name="Footer Placeholder 5">
            <a:extLst>
              <a:ext uri="{FF2B5EF4-FFF2-40B4-BE49-F238E27FC236}">
                <a16:creationId xmlns:a16="http://schemas.microsoft.com/office/drawing/2014/main" id="{1F88507C-A174-4624-9AD2-CE3B918F45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533644-770A-4C35-8B3B-3DEAF304B2FD}"/>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228006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1BE47-69BC-4BD8-802F-14FE3EA4D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D60942-7227-4831-9520-723E3815A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5E3AB5C-19AA-4231-88FE-37281960D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57677-A583-4371-BD02-3BC093A06EEC}"/>
              </a:ext>
            </a:extLst>
          </p:cNvPr>
          <p:cNvSpPr>
            <a:spLocks noGrp="1"/>
          </p:cNvSpPr>
          <p:nvPr>
            <p:ph type="dt" sz="half" idx="10"/>
          </p:nvPr>
        </p:nvSpPr>
        <p:spPr/>
        <p:txBody>
          <a:bodyPr/>
          <a:lstStyle/>
          <a:p>
            <a:fld id="{633DD962-62F3-48B3-8966-E80A1447562C}" type="datetimeFigureOut">
              <a:rPr lang="en-GB" smtClean="0"/>
              <a:t>25/05/2020</a:t>
            </a:fld>
            <a:endParaRPr lang="en-GB"/>
          </a:p>
        </p:txBody>
      </p:sp>
      <p:sp>
        <p:nvSpPr>
          <p:cNvPr id="6" name="Footer Placeholder 5">
            <a:extLst>
              <a:ext uri="{FF2B5EF4-FFF2-40B4-BE49-F238E27FC236}">
                <a16:creationId xmlns:a16="http://schemas.microsoft.com/office/drawing/2014/main" id="{407DA7B3-4856-4A3F-BBF3-51EA0C4A17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D7861A-8BB8-45DB-BF2A-4F41580B85E2}"/>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90085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97D2A-E013-4BB8-8B0E-633D1E8CE2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7D506B-0AAD-4A41-951D-3DC3E7F41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05A73A-26DE-4689-8170-2A1803887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DD962-62F3-48B3-8966-E80A1447562C}" type="datetimeFigureOut">
              <a:rPr lang="en-GB" smtClean="0"/>
              <a:t>25/05/2020</a:t>
            </a:fld>
            <a:endParaRPr lang="en-GB"/>
          </a:p>
        </p:txBody>
      </p:sp>
      <p:sp>
        <p:nvSpPr>
          <p:cNvPr id="5" name="Footer Placeholder 4">
            <a:extLst>
              <a:ext uri="{FF2B5EF4-FFF2-40B4-BE49-F238E27FC236}">
                <a16:creationId xmlns:a16="http://schemas.microsoft.com/office/drawing/2014/main" id="{BBDC13F6-6301-4FFA-BBD0-319D9B91E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3873A4-5EFD-457B-BABB-BAD04FFC82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EE6B5-450A-4F50-B3DC-8419A65EF22C}" type="slidenum">
              <a:rPr lang="en-GB" smtClean="0"/>
              <a:t>‹#›</a:t>
            </a:fld>
            <a:endParaRPr lang="en-GB"/>
          </a:p>
        </p:txBody>
      </p:sp>
    </p:spTree>
    <p:extLst>
      <p:ext uri="{BB962C8B-B14F-4D97-AF65-F5344CB8AC3E}">
        <p14:creationId xmlns:p14="http://schemas.microsoft.com/office/powerpoint/2010/main" val="1319578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5/25/20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CACB9F83-E440-3E4F-AB98-74B933386BF2}"/>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1869772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vimeo.com/417727709/9ea7153c17" TargetMode="Externa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imeo.com/417761916/8fd7253538" TargetMode="External"/><Relationship Id="rId1" Type="http://schemas.openxmlformats.org/officeDocument/2006/relationships/slideLayout" Target="../slideLayouts/slideLayout18.xml"/><Relationship Id="rId5" Type="http://schemas.openxmlformats.org/officeDocument/2006/relationships/image" Target="../media/image9.tif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44ED9A-87C6-4818-A008-B9FF9020C2B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7642" y="1935701"/>
            <a:ext cx="6024673" cy="3919819"/>
          </a:xfrm>
          <a:prstGeom prst="rect">
            <a:avLst/>
          </a:prstGeom>
        </p:spPr>
      </p:pic>
      <p:sp>
        <p:nvSpPr>
          <p:cNvPr id="4" name="Rectangle 7">
            <a:extLst>
              <a:ext uri="{FF2B5EF4-FFF2-40B4-BE49-F238E27FC236}">
                <a16:creationId xmlns:a16="http://schemas.microsoft.com/office/drawing/2014/main" id="{84EE16D6-69EF-3C4D-94F9-4838F4C9B5E8}"/>
              </a:ext>
            </a:extLst>
          </p:cNvPr>
          <p:cNvSpPr/>
          <p:nvPr/>
        </p:nvSpPr>
        <p:spPr>
          <a:xfrm>
            <a:off x="6922039" y="4353682"/>
            <a:ext cx="5114686"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4</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Making the change</a:t>
            </a:r>
          </a:p>
        </p:txBody>
      </p:sp>
      <p:pic>
        <p:nvPicPr>
          <p:cNvPr id="5" name="Picture 4" descr="A close up of a sign&#10;&#10;Description automatically generated">
            <a:extLst>
              <a:ext uri="{FF2B5EF4-FFF2-40B4-BE49-F238E27FC236}">
                <a16:creationId xmlns:a16="http://schemas.microsoft.com/office/drawing/2014/main" id="{029B9BEB-ED87-0D46-A6ED-8533EDAC02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2039" y="2000367"/>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685" y="2837329"/>
            <a:ext cx="8155109" cy="2369880"/>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“One child, one teacher, one book, one pen can change the world.”</a:t>
            </a:r>
          </a:p>
          <a:p>
            <a:endParaRPr lang="en-US" sz="4000" dirty="0">
              <a:solidFill>
                <a:schemeClr val="tx1">
                  <a:lumMod val="75000"/>
                  <a:lumOff val="25000"/>
                </a:schemeClr>
              </a:solidFill>
              <a:latin typeface="Calibri" panose="020F0502020204030204" pitchFamily="34" charset="0"/>
              <a:cs typeface="Calibri" panose="020F0502020204030204" pitchFamily="34" charset="0"/>
            </a:endParaRPr>
          </a:p>
          <a:p>
            <a:r>
              <a:rPr lang="en-US" b="1" dirty="0">
                <a:solidFill>
                  <a:schemeClr val="tx1">
                    <a:lumMod val="75000"/>
                    <a:lumOff val="25000"/>
                  </a:schemeClr>
                </a:solidFill>
                <a:latin typeface="Calibri" panose="020F0502020204030204" pitchFamily="34" charset="0"/>
                <a:cs typeface="Calibri" panose="020F0502020204030204" pitchFamily="34" charset="0"/>
              </a:rPr>
              <a:t>Malala Yousafzai</a:t>
            </a:r>
          </a:p>
          <a:p>
            <a:r>
              <a:rPr lang="en-US" dirty="0">
                <a:solidFill>
                  <a:schemeClr val="tx1">
                    <a:lumMod val="75000"/>
                    <a:lumOff val="25000"/>
                  </a:schemeClr>
                </a:solidFill>
                <a:latin typeface="Calibri" panose="020F0502020204030204" pitchFamily="34" charset="0"/>
                <a:cs typeface="Calibri" panose="020F0502020204030204" pitchFamily="34" charset="0"/>
              </a:rPr>
              <a:t>Pakistani activist for female education and the youngest Nobel Peace Prize laureate</a:t>
            </a:r>
          </a:p>
        </p:txBody>
      </p:sp>
      <p:sp>
        <p:nvSpPr>
          <p:cNvPr id="6" name="TextBox 5"/>
          <p:cNvSpPr txBox="1"/>
          <p:nvPr/>
        </p:nvSpPr>
        <p:spPr>
          <a:xfrm>
            <a:off x="564685" y="1388612"/>
            <a:ext cx="9898380" cy="123110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Why is getting an education such a great thing?</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r>
              <a:rPr lang="en-US" sz="2000" dirty="0">
                <a:solidFill>
                  <a:schemeClr val="tx1">
                    <a:lumMod val="75000"/>
                    <a:lumOff val="25000"/>
                  </a:schemeClr>
                </a:solidFill>
                <a:latin typeface="Calibri" panose="020F0502020204030204" pitchFamily="34" charset="0"/>
                <a:cs typeface="Calibri" panose="020F0502020204030204" pitchFamily="34" charset="0"/>
              </a:rPr>
              <a:t>This is what a teenager called Malala said when she was at secondary school:</a:t>
            </a:r>
          </a:p>
        </p:txBody>
      </p:sp>
    </p:spTree>
    <p:extLst>
      <p:ext uri="{BB962C8B-B14F-4D97-AF65-F5344CB8AC3E}">
        <p14:creationId xmlns:p14="http://schemas.microsoft.com/office/powerpoint/2010/main" val="153766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220" y="1547419"/>
            <a:ext cx="8516792" cy="4194353"/>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“Malala believes that anyone – you, me, that person on the bus who goes to the secondary down the road – can change the world. The power of education to help you do that is massive. It opens doors that we thought were locked; it gives us the bricks to build the highest tower from which we can see the beauty of the world. Or, to put it without using metaphors, a good education can help you get the life you want for yourself.’</a:t>
            </a:r>
          </a:p>
        </p:txBody>
      </p:sp>
      <p:sp>
        <p:nvSpPr>
          <p:cNvPr id="4" name="TextBox 3"/>
          <p:cNvSpPr txBox="1"/>
          <p:nvPr/>
        </p:nvSpPr>
        <p:spPr>
          <a:xfrm>
            <a:off x="4000500" y="6132519"/>
            <a:ext cx="7509510" cy="369332"/>
          </a:xfrm>
          <a:prstGeom prst="rect">
            <a:avLst/>
          </a:prstGeom>
          <a:noFill/>
        </p:spPr>
        <p:txBody>
          <a:bodyPr wrap="square" rtlCol="0">
            <a:spAutoFit/>
          </a:bodyPr>
          <a:lstStyle/>
          <a:p>
            <a:pPr algn="r"/>
            <a:r>
              <a:rPr lang="en-US" b="1" dirty="0">
                <a:solidFill>
                  <a:srgbClr val="FA6A04"/>
                </a:solidFill>
                <a:latin typeface="Calibri" panose="020F0502020204030204" pitchFamily="34" charset="0"/>
                <a:cs typeface="Calibri" panose="020F0502020204030204" pitchFamily="34" charset="0"/>
              </a:rPr>
              <a:t>‘Go Big’ page 14</a:t>
            </a:r>
          </a:p>
        </p:txBody>
      </p:sp>
      <p:grpSp>
        <p:nvGrpSpPr>
          <p:cNvPr id="5" name="Group 4">
            <a:extLst>
              <a:ext uri="{FF2B5EF4-FFF2-40B4-BE49-F238E27FC236}">
                <a16:creationId xmlns:a16="http://schemas.microsoft.com/office/drawing/2014/main" id="{D4BEAF94-5C5D-D540-8BE0-C6497A5B2D8E}"/>
              </a:ext>
            </a:extLst>
          </p:cNvPr>
          <p:cNvGrpSpPr/>
          <p:nvPr/>
        </p:nvGrpSpPr>
        <p:grpSpPr>
          <a:xfrm>
            <a:off x="9474538" y="1783830"/>
            <a:ext cx="1693133" cy="4089419"/>
            <a:chOff x="9474539" y="2613682"/>
            <a:chExt cx="1366822" cy="3259567"/>
          </a:xfrm>
        </p:grpSpPr>
        <p:pic>
          <p:nvPicPr>
            <p:cNvPr id="6" name="Picture 5">
              <a:extLst>
                <a:ext uri="{FF2B5EF4-FFF2-40B4-BE49-F238E27FC236}">
                  <a16:creationId xmlns:a16="http://schemas.microsoft.com/office/drawing/2014/main" id="{064A3977-CEB7-1147-B82D-6221F5EB93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4539" y="2613682"/>
              <a:ext cx="1366822" cy="3259567"/>
            </a:xfrm>
            <a:prstGeom prst="rect">
              <a:avLst/>
            </a:prstGeom>
          </p:spPr>
        </p:pic>
        <p:sp>
          <p:nvSpPr>
            <p:cNvPr id="7" name="Oval 6">
              <a:extLst>
                <a:ext uri="{FF2B5EF4-FFF2-40B4-BE49-F238E27FC236}">
                  <a16:creationId xmlns:a16="http://schemas.microsoft.com/office/drawing/2014/main" id="{A49B3885-EE0F-3445-BD23-1D4DD20D18AB}"/>
                </a:ext>
              </a:extLst>
            </p:cNvPr>
            <p:cNvSpPr/>
            <p:nvPr/>
          </p:nvSpPr>
          <p:spPr>
            <a:xfrm>
              <a:off x="9509760" y="4767072"/>
              <a:ext cx="182880" cy="2682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0886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31CDC8-D04B-4382-A12A-00F9EEA173D3}"/>
              </a:ext>
            </a:extLst>
          </p:cNvPr>
          <p:cNvSpPr/>
          <p:nvPr/>
        </p:nvSpPr>
        <p:spPr>
          <a:xfrm>
            <a:off x="633886" y="3342722"/>
            <a:ext cx="5843266" cy="2616101"/>
          </a:xfrm>
          <a:prstGeom prst="rect">
            <a:avLst/>
          </a:prstGeom>
          <a:ln w="38100">
            <a:solidFill>
              <a:srgbClr val="FFC000"/>
            </a:solidFill>
          </a:ln>
        </p:spPr>
        <p:txBody>
          <a:bodyPr wrap="square">
            <a:spAutoFit/>
          </a:bodyPr>
          <a:lstStyle/>
          <a:p>
            <a:pPr marL="457200" indent="-45720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Name three things that have changed the most since you started primary school.</a:t>
            </a:r>
            <a:endParaRPr lang="en-GB" sz="2400" dirty="0">
              <a:solidFill>
                <a:schemeClr val="tx1">
                  <a:lumMod val="75000"/>
                  <a:lumOff val="25000"/>
                </a:schemeClr>
              </a:solidFill>
              <a:effectLst/>
              <a:latin typeface="Calibri" panose="020F0502020204030204" pitchFamily="34" charset="0"/>
              <a:cs typeface="Calibri" panose="020F0502020204030204" pitchFamily="34" charset="0"/>
            </a:endParaRPr>
          </a:p>
          <a:p>
            <a:pPr marL="457200" indent="-457200">
              <a:spcBef>
                <a:spcPts val="1200"/>
              </a:spcBef>
              <a:buFont typeface="Arial" panose="020B0604020202020204" pitchFamily="34" charset="0"/>
              <a:buChar char="•"/>
            </a:pPr>
            <a:r>
              <a:rPr lang="en-GB" sz="2400" dirty="0">
                <a:solidFill>
                  <a:schemeClr val="tx1">
                    <a:lumMod val="75000"/>
                    <a:lumOff val="25000"/>
                  </a:schemeClr>
                </a:solidFill>
                <a:effectLst/>
                <a:latin typeface="Calibri" panose="020F0502020204030204" pitchFamily="34" charset="0"/>
                <a:cs typeface="Calibri" panose="020F0502020204030204" pitchFamily="34" charset="0"/>
              </a:rPr>
              <a:t>What will you miss most about your old school?</a:t>
            </a:r>
          </a:p>
          <a:p>
            <a:pPr marL="457200" indent="-457200">
              <a:spcBef>
                <a:spcPts val="1200"/>
              </a:spcBef>
              <a:buFont typeface="Arial" panose="020B0604020202020204" pitchFamily="34" charset="0"/>
              <a:buChar char="•"/>
            </a:pPr>
            <a:r>
              <a:rPr lang="en-GB" sz="2400" dirty="0">
                <a:solidFill>
                  <a:schemeClr val="tx1">
                    <a:lumMod val="75000"/>
                    <a:lumOff val="25000"/>
                  </a:schemeClr>
                </a:solidFill>
                <a:effectLst/>
                <a:latin typeface="Calibri" panose="020F0502020204030204" pitchFamily="34" charset="0"/>
                <a:cs typeface="Calibri" panose="020F0502020204030204" pitchFamily="34" charset="0"/>
              </a:rPr>
              <a:t>What are you most concerned about in your new school?</a:t>
            </a:r>
          </a:p>
        </p:txBody>
      </p:sp>
      <p:sp>
        <p:nvSpPr>
          <p:cNvPr id="3" name="Rectangle 2">
            <a:extLst>
              <a:ext uri="{FF2B5EF4-FFF2-40B4-BE49-F238E27FC236}">
                <a16:creationId xmlns:a16="http://schemas.microsoft.com/office/drawing/2014/main" id="{DAC0C4F9-BDE1-438A-983E-8B64F04B221C}"/>
              </a:ext>
            </a:extLst>
          </p:cNvPr>
          <p:cNvSpPr/>
          <p:nvPr/>
        </p:nvSpPr>
        <p:spPr>
          <a:xfrm>
            <a:off x="633886" y="1417448"/>
            <a:ext cx="5843266" cy="707886"/>
          </a:xfrm>
          <a:prstGeom prst="rect">
            <a:avLst/>
          </a:prstGeom>
        </p:spPr>
        <p:txBody>
          <a:bodyPr wrap="none">
            <a:spAutoFit/>
          </a:bodyPr>
          <a:lstStyle/>
          <a:p>
            <a:pPr lvl="0">
              <a:spcAft>
                <a:spcPts val="0"/>
              </a:spcAft>
            </a:pPr>
            <a:r>
              <a:rPr lang="en-GB" sz="40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Activity: School memories </a:t>
            </a:r>
          </a:p>
        </p:txBody>
      </p:sp>
      <p:pic>
        <p:nvPicPr>
          <p:cNvPr id="4" name="Picture 3">
            <a:extLst>
              <a:ext uri="{FF2B5EF4-FFF2-40B4-BE49-F238E27FC236}">
                <a16:creationId xmlns:a16="http://schemas.microsoft.com/office/drawing/2014/main" id="{7B8AB49B-C213-4487-B4E2-91A1B24B77C3}"/>
              </a:ext>
            </a:extLst>
          </p:cNvPr>
          <p:cNvPicPr>
            <a:picLocks noChangeAspect="1"/>
          </p:cNvPicPr>
          <p:nvPr/>
        </p:nvPicPr>
        <p:blipFill>
          <a:blip r:embed="rId2"/>
          <a:stretch>
            <a:fillRect/>
          </a:stretch>
        </p:blipFill>
        <p:spPr>
          <a:xfrm>
            <a:off x="6765973" y="3342722"/>
            <a:ext cx="4490497" cy="2974954"/>
          </a:xfrm>
          <a:prstGeom prst="rect">
            <a:avLst/>
          </a:prstGeom>
        </p:spPr>
      </p:pic>
      <p:sp>
        <p:nvSpPr>
          <p:cNvPr id="5" name="TextBox 4"/>
          <p:cNvSpPr txBox="1"/>
          <p:nvPr/>
        </p:nvSpPr>
        <p:spPr>
          <a:xfrm>
            <a:off x="633886" y="2233891"/>
            <a:ext cx="10622584" cy="646331"/>
          </a:xfrm>
          <a:prstGeom prst="rect">
            <a:avLst/>
          </a:prstGeom>
          <a:noFill/>
        </p:spPr>
        <p:txBody>
          <a:bodyPr wrap="square" rtlCol="0">
            <a:sp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Before you make a change, it is good to look back as well as look forward. You can see how far you have come! You started primary school when you were just five years old – you couldn’t read or write back then! </a:t>
            </a:r>
          </a:p>
        </p:txBody>
      </p:sp>
    </p:spTree>
    <p:extLst>
      <p:ext uri="{BB962C8B-B14F-4D97-AF65-F5344CB8AC3E}">
        <p14:creationId xmlns:p14="http://schemas.microsoft.com/office/powerpoint/2010/main" val="1712765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948" y="1479580"/>
            <a:ext cx="7181591" cy="2643159"/>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“Throughout our lives we go through all sorts of changes, or what we call, ‘transitions’. One of the biggest transitions any of us will go through, though, is the leap from primary to secondary school.”</a:t>
            </a:r>
          </a:p>
        </p:txBody>
      </p:sp>
      <p:sp>
        <p:nvSpPr>
          <p:cNvPr id="4" name="TextBox 3"/>
          <p:cNvSpPr txBox="1"/>
          <p:nvPr/>
        </p:nvSpPr>
        <p:spPr>
          <a:xfrm>
            <a:off x="5473694" y="6353937"/>
            <a:ext cx="6320790" cy="369332"/>
          </a:xfrm>
          <a:prstGeom prst="rect">
            <a:avLst/>
          </a:prstGeom>
          <a:noFill/>
        </p:spPr>
        <p:txBody>
          <a:bodyPr wrap="square" rtlCol="0">
            <a:spAutoFit/>
          </a:bodyPr>
          <a:lstStyle/>
          <a:p>
            <a:pPr algn="r"/>
            <a:r>
              <a:rPr lang="en-US" b="1" dirty="0">
                <a:solidFill>
                  <a:srgbClr val="FA6A04"/>
                </a:solidFill>
                <a:latin typeface="Calibri" panose="020F0502020204030204" pitchFamily="34" charset="0"/>
                <a:cs typeface="Calibri" panose="020F0502020204030204" pitchFamily="34" charset="0"/>
              </a:rPr>
              <a:t>‘Go Big’ page 19</a:t>
            </a:r>
          </a:p>
        </p:txBody>
      </p:sp>
      <p:sp>
        <p:nvSpPr>
          <p:cNvPr id="5" name="TextBox 4"/>
          <p:cNvSpPr txBox="1"/>
          <p:nvPr/>
        </p:nvSpPr>
        <p:spPr>
          <a:xfrm>
            <a:off x="604948" y="4402175"/>
            <a:ext cx="7464396" cy="523220"/>
          </a:xfrm>
          <a:prstGeom prst="rect">
            <a:avLst/>
          </a:prstGeom>
          <a:noFill/>
        </p:spPr>
        <p:txBody>
          <a:bodyPr wrap="square" rtlCol="0">
            <a:spAutoFit/>
          </a:bodyPr>
          <a:lstStyle/>
          <a:p>
            <a:r>
              <a:rPr lang="en-US" sz="2800" b="1" dirty="0">
                <a:solidFill>
                  <a:srgbClr val="FA6A04"/>
                </a:solidFill>
                <a:latin typeface="Calibri" panose="020F0502020204030204" pitchFamily="34" charset="0"/>
                <a:cs typeface="Calibri" panose="020F0502020204030204" pitchFamily="34" charset="0"/>
              </a:rPr>
              <a:t>We are going to look at some of those changes.</a:t>
            </a:r>
          </a:p>
        </p:txBody>
      </p:sp>
      <p:sp>
        <p:nvSpPr>
          <p:cNvPr id="11" name="Oval 10">
            <a:extLst>
              <a:ext uri="{FF2B5EF4-FFF2-40B4-BE49-F238E27FC236}">
                <a16:creationId xmlns:a16="http://schemas.microsoft.com/office/drawing/2014/main" id="{8F41D3AF-1AE8-2A4C-9E6B-140F494308A2}"/>
              </a:ext>
            </a:extLst>
          </p:cNvPr>
          <p:cNvSpPr/>
          <p:nvPr/>
        </p:nvSpPr>
        <p:spPr>
          <a:xfrm>
            <a:off x="9683058" y="5320696"/>
            <a:ext cx="226540" cy="3365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DCCBD1E-CE0E-8F48-82C8-09C5065C6C36}"/>
              </a:ext>
            </a:extLst>
          </p:cNvPr>
          <p:cNvGrpSpPr/>
          <p:nvPr/>
        </p:nvGrpSpPr>
        <p:grpSpPr>
          <a:xfrm>
            <a:off x="9474538" y="1783830"/>
            <a:ext cx="1693133" cy="4089419"/>
            <a:chOff x="9474539" y="2613682"/>
            <a:chExt cx="1366822" cy="3259567"/>
          </a:xfrm>
        </p:grpSpPr>
        <p:pic>
          <p:nvPicPr>
            <p:cNvPr id="13" name="Picture 12">
              <a:extLst>
                <a:ext uri="{FF2B5EF4-FFF2-40B4-BE49-F238E27FC236}">
                  <a16:creationId xmlns:a16="http://schemas.microsoft.com/office/drawing/2014/main" id="{0A106C31-FE4A-E248-B38F-34798306B1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4539" y="2613682"/>
              <a:ext cx="1366822" cy="3259567"/>
            </a:xfrm>
            <a:prstGeom prst="rect">
              <a:avLst/>
            </a:prstGeom>
          </p:spPr>
        </p:pic>
        <p:sp>
          <p:nvSpPr>
            <p:cNvPr id="14" name="Oval 13">
              <a:extLst>
                <a:ext uri="{FF2B5EF4-FFF2-40B4-BE49-F238E27FC236}">
                  <a16:creationId xmlns:a16="http://schemas.microsoft.com/office/drawing/2014/main" id="{17D93555-4BD6-6E4E-A76A-D0EF70D00427}"/>
                </a:ext>
              </a:extLst>
            </p:cNvPr>
            <p:cNvSpPr/>
            <p:nvPr/>
          </p:nvSpPr>
          <p:spPr>
            <a:xfrm>
              <a:off x="9509760" y="4767072"/>
              <a:ext cx="182880" cy="2682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180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FC6564-696B-47F5-8CD5-84B9FFB4591A}"/>
              </a:ext>
            </a:extLst>
          </p:cNvPr>
          <p:cNvSpPr/>
          <p:nvPr/>
        </p:nvSpPr>
        <p:spPr>
          <a:xfrm>
            <a:off x="578835" y="1259381"/>
            <a:ext cx="10134812"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There are many differences between primary and secondary school. Here is what to expect: </a:t>
            </a:r>
          </a:p>
        </p:txBody>
      </p:sp>
      <p:graphicFrame>
        <p:nvGraphicFramePr>
          <p:cNvPr id="3" name="Table 3">
            <a:extLst>
              <a:ext uri="{FF2B5EF4-FFF2-40B4-BE49-F238E27FC236}">
                <a16:creationId xmlns:a16="http://schemas.microsoft.com/office/drawing/2014/main" id="{517B9A19-39AA-4964-8954-AF05D30FEC7A}"/>
              </a:ext>
            </a:extLst>
          </p:cNvPr>
          <p:cNvGraphicFramePr>
            <a:graphicFrameLocks noGrp="1"/>
          </p:cNvGraphicFramePr>
          <p:nvPr>
            <p:extLst>
              <p:ext uri="{D42A27DB-BD31-4B8C-83A1-F6EECF244321}">
                <p14:modId xmlns:p14="http://schemas.microsoft.com/office/powerpoint/2010/main" val="1612093682"/>
              </p:ext>
            </p:extLst>
          </p:nvPr>
        </p:nvGraphicFramePr>
        <p:xfrm>
          <a:off x="578835" y="2610538"/>
          <a:ext cx="10134812" cy="3891780"/>
        </p:xfrm>
        <a:graphic>
          <a:graphicData uri="http://schemas.openxmlformats.org/drawingml/2006/table">
            <a:tbl>
              <a:tblPr firstRow="1" bandRow="1">
                <a:tableStyleId>{5C22544A-7EE6-4342-B048-85BDC9FD1C3A}</a:tableStyleId>
              </a:tblPr>
              <a:tblGrid>
                <a:gridCol w="5067406">
                  <a:extLst>
                    <a:ext uri="{9D8B030D-6E8A-4147-A177-3AD203B41FA5}">
                      <a16:colId xmlns:a16="http://schemas.microsoft.com/office/drawing/2014/main" val="612355710"/>
                    </a:ext>
                  </a:extLst>
                </a:gridCol>
                <a:gridCol w="5067406">
                  <a:extLst>
                    <a:ext uri="{9D8B030D-6E8A-4147-A177-3AD203B41FA5}">
                      <a16:colId xmlns:a16="http://schemas.microsoft.com/office/drawing/2014/main" val="3277523518"/>
                    </a:ext>
                  </a:extLst>
                </a:gridCol>
              </a:tblGrid>
              <a:tr h="508500">
                <a:tc>
                  <a:txBody>
                    <a:bodyPr/>
                    <a:lstStyle/>
                    <a:p>
                      <a:r>
                        <a:rPr lang="en-GB" sz="2400" dirty="0">
                          <a:latin typeface="Calibri" panose="020F0502020204030204" pitchFamily="34" charset="0"/>
                          <a:cs typeface="Calibri" panose="020F0502020204030204" pitchFamily="34" charset="0"/>
                        </a:rPr>
                        <a:t>Primary </a:t>
                      </a:r>
                    </a:p>
                  </a:txBody>
                  <a:tcPr>
                    <a:solidFill>
                      <a:srgbClr val="FA6A04"/>
                    </a:solidFill>
                  </a:tcPr>
                </a:tc>
                <a:tc>
                  <a:txBody>
                    <a:bodyPr/>
                    <a:lstStyle/>
                    <a:p>
                      <a:r>
                        <a:rPr lang="en-GB" sz="2400" dirty="0">
                          <a:latin typeface="Calibri" panose="020F0502020204030204" pitchFamily="34" charset="0"/>
                          <a:cs typeface="Calibri" panose="020F0502020204030204" pitchFamily="34" charset="0"/>
                        </a:rPr>
                        <a:t>Secondary </a:t>
                      </a:r>
                    </a:p>
                  </a:txBody>
                  <a:tcPr>
                    <a:solidFill>
                      <a:srgbClr val="FA6A04"/>
                    </a:solidFill>
                  </a:tcPr>
                </a:tc>
                <a:extLst>
                  <a:ext uri="{0D108BD9-81ED-4DB2-BD59-A6C34878D82A}">
                    <a16:rowId xmlns:a16="http://schemas.microsoft.com/office/drawing/2014/main" val="3092599093"/>
                  </a:ext>
                </a:extLst>
              </a:tr>
              <a:tr h="3356103">
                <a:tc>
                  <a:txBody>
                    <a:bodyPr/>
                    <a:lstStyle/>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Smaller school</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Same class all the way through school</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A smaller range of subjects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The same teacher or a few teachers for an entire year</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Playtime activities to do</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It could be close to your home with friends nearby</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Less independence </a:t>
                      </a:r>
                    </a:p>
                    <a:p>
                      <a:endParaRPr lang="en-GB" sz="2000"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Bigger school and you will move to different lessons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subjects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types of homework</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structure and routine</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teachers for each subject</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You will have a form tutor and class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More independent learning</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Manage your own time</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A mixture of different children from different schools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set of rules</a:t>
                      </a:r>
                    </a:p>
                  </a:txBody>
                  <a:tcPr>
                    <a:noFill/>
                  </a:tcPr>
                </a:tc>
                <a:extLst>
                  <a:ext uri="{0D108BD9-81ED-4DB2-BD59-A6C34878D82A}">
                    <a16:rowId xmlns:a16="http://schemas.microsoft.com/office/drawing/2014/main" val="1993465868"/>
                  </a:ext>
                </a:extLst>
              </a:tr>
            </a:tbl>
          </a:graphicData>
        </a:graphic>
      </p:graphicFrame>
    </p:spTree>
    <p:extLst>
      <p:ext uri="{BB962C8B-B14F-4D97-AF65-F5344CB8AC3E}">
        <p14:creationId xmlns:p14="http://schemas.microsoft.com/office/powerpoint/2010/main" val="226031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FD87FD-0521-48CE-8FAA-936E8E6177C1}"/>
              </a:ext>
            </a:extLst>
          </p:cNvPr>
          <p:cNvSpPr/>
          <p:nvPr/>
        </p:nvSpPr>
        <p:spPr>
          <a:xfrm>
            <a:off x="703301" y="1355022"/>
            <a:ext cx="4095352"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Activity: New school</a:t>
            </a:r>
          </a:p>
        </p:txBody>
      </p:sp>
      <p:sp>
        <p:nvSpPr>
          <p:cNvPr id="3" name="Rectangle 2">
            <a:extLst>
              <a:ext uri="{FF2B5EF4-FFF2-40B4-BE49-F238E27FC236}">
                <a16:creationId xmlns:a16="http://schemas.microsoft.com/office/drawing/2014/main" id="{3D9F6C19-142C-48F5-ADBC-6FF03F6D2346}"/>
              </a:ext>
            </a:extLst>
          </p:cNvPr>
          <p:cNvSpPr/>
          <p:nvPr/>
        </p:nvSpPr>
        <p:spPr>
          <a:xfrm>
            <a:off x="703301" y="2337816"/>
            <a:ext cx="5314950" cy="2677656"/>
          </a:xfrm>
          <a:prstGeom prst="rect">
            <a:avLst/>
          </a:prstGeom>
          <a:ln w="28575">
            <a:solidFill>
              <a:srgbClr val="FA6A04"/>
            </a:solidFill>
          </a:ln>
        </p:spPr>
        <p:txBody>
          <a:bodyPr wrap="square">
            <a:spAutoFit/>
          </a:bodyPr>
          <a:lstStyle/>
          <a:p>
            <a:pPr marL="457200" indent="-457200">
              <a:buFont typeface="Arial" panose="020B0604020202020204" pitchFamily="34" charset="0"/>
              <a:buChar char="•"/>
            </a:pPr>
            <a:r>
              <a:rPr lang="en-GB" sz="2400" dirty="0">
                <a:solidFill>
                  <a:srgbClr val="333333"/>
                </a:solidFill>
                <a:effectLst/>
                <a:latin typeface="Calibri" panose="020F0502020204030204" pitchFamily="34" charset="0"/>
                <a:cs typeface="Calibri" panose="020F0502020204030204" pitchFamily="34" charset="0"/>
              </a:rPr>
              <a:t>Write down three things you are really excited about doing in secondary school.</a:t>
            </a:r>
          </a:p>
          <a:p>
            <a:pPr marL="457200" indent="-457200">
              <a:buFont typeface="Arial" panose="020B0604020202020204" pitchFamily="34" charset="0"/>
              <a:buChar char="•"/>
            </a:pPr>
            <a:r>
              <a:rPr lang="en-GB" sz="2400" dirty="0">
                <a:solidFill>
                  <a:srgbClr val="333333"/>
                </a:solidFill>
                <a:latin typeface="Calibri" panose="020F0502020204030204" pitchFamily="34" charset="0"/>
                <a:cs typeface="Calibri" panose="020F0502020204030204" pitchFamily="34" charset="0"/>
              </a:rPr>
              <a:t>Write down three worries you have about secondary school. Speak to someone you trust about your worries to help you feel better. </a:t>
            </a:r>
            <a:endParaRPr lang="en-GB" sz="2400" dirty="0">
              <a:solidFill>
                <a:srgbClr val="333333"/>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ECF83C2-7D9A-4C49-B356-03D961162D0D}"/>
              </a:ext>
            </a:extLst>
          </p:cNvPr>
          <p:cNvPicPr>
            <a:picLocks noChangeAspect="1"/>
          </p:cNvPicPr>
          <p:nvPr/>
        </p:nvPicPr>
        <p:blipFill>
          <a:blip r:embed="rId2"/>
          <a:stretch>
            <a:fillRect/>
          </a:stretch>
        </p:blipFill>
        <p:spPr>
          <a:xfrm>
            <a:off x="6289746" y="2337816"/>
            <a:ext cx="5314950" cy="3486150"/>
          </a:xfrm>
          <a:prstGeom prst="rect">
            <a:avLst/>
          </a:prstGeom>
        </p:spPr>
      </p:pic>
    </p:spTree>
    <p:extLst>
      <p:ext uri="{BB962C8B-B14F-4D97-AF65-F5344CB8AC3E}">
        <p14:creationId xmlns:p14="http://schemas.microsoft.com/office/powerpoint/2010/main" val="277307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FF92A8-DBD0-44D1-B67A-4E63F9762EE3}"/>
              </a:ext>
            </a:extLst>
          </p:cNvPr>
          <p:cNvSpPr/>
          <p:nvPr/>
        </p:nvSpPr>
        <p:spPr>
          <a:xfrm>
            <a:off x="529885" y="1283494"/>
            <a:ext cx="3504870"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rPr>
              <a:t>Life is a journey…</a:t>
            </a:r>
          </a:p>
        </p:txBody>
      </p:sp>
      <p:sp>
        <p:nvSpPr>
          <p:cNvPr id="3" name="Rectangle 2">
            <a:extLst>
              <a:ext uri="{FF2B5EF4-FFF2-40B4-BE49-F238E27FC236}">
                <a16:creationId xmlns:a16="http://schemas.microsoft.com/office/drawing/2014/main" id="{D7BA7946-84E9-4A6C-9A5A-BB71FE4432F6}"/>
              </a:ext>
            </a:extLst>
          </p:cNvPr>
          <p:cNvSpPr/>
          <p:nvPr/>
        </p:nvSpPr>
        <p:spPr>
          <a:xfrm>
            <a:off x="7566108" y="5822287"/>
            <a:ext cx="3978140" cy="646331"/>
          </a:xfrm>
          <a:prstGeom prst="rect">
            <a:avLst/>
          </a:prstGeom>
        </p:spPr>
        <p:txBody>
          <a:bodyPr wrap="none">
            <a:spAutoFit/>
          </a:bodyPr>
          <a:lstStyle/>
          <a:p>
            <a:pPr algn="r"/>
            <a:r>
              <a:rPr lang="en-GB" sz="3600" b="1" dirty="0">
                <a:solidFill>
                  <a:schemeClr val="tx1">
                    <a:lumMod val="75000"/>
                    <a:lumOff val="25000"/>
                  </a:schemeClr>
                </a:solidFill>
                <a:latin typeface="Calibri" panose="020F0502020204030204" pitchFamily="34" charset="0"/>
              </a:rPr>
              <a:t>It is YOUR journey…</a:t>
            </a:r>
          </a:p>
        </p:txBody>
      </p:sp>
      <p:sp>
        <p:nvSpPr>
          <p:cNvPr id="6" name="Rectangle 5">
            <a:extLst>
              <a:ext uri="{FF2B5EF4-FFF2-40B4-BE49-F238E27FC236}">
                <a16:creationId xmlns:a16="http://schemas.microsoft.com/office/drawing/2014/main" id="{1DF359D9-8A95-4D1E-83EC-AB686211D112}"/>
              </a:ext>
            </a:extLst>
          </p:cNvPr>
          <p:cNvSpPr/>
          <p:nvPr/>
        </p:nvSpPr>
        <p:spPr>
          <a:xfrm>
            <a:off x="541606" y="2082188"/>
            <a:ext cx="5564418" cy="954107"/>
          </a:xfrm>
          <a:prstGeom prst="rect">
            <a:avLst/>
          </a:prstGeom>
          <a:solidFill>
            <a:srgbClr val="FA6A04"/>
          </a:solidFill>
        </p:spPr>
        <p:txBody>
          <a:bodyPr wrap="square">
            <a:spAutoFit/>
          </a:bodyPr>
          <a:lstStyle/>
          <a:p>
            <a:r>
              <a:rPr lang="en-GB" sz="2800" b="1" dirty="0">
                <a:solidFill>
                  <a:schemeClr val="bg1"/>
                </a:solidFill>
                <a:latin typeface="Calibri" panose="020F0502020204030204" pitchFamily="34" charset="0"/>
              </a:rPr>
              <a:t>Build on who are and what you have done in primary school.</a:t>
            </a:r>
          </a:p>
        </p:txBody>
      </p:sp>
      <p:sp>
        <p:nvSpPr>
          <p:cNvPr id="7" name="Rectangle 6">
            <a:extLst>
              <a:ext uri="{FF2B5EF4-FFF2-40B4-BE49-F238E27FC236}">
                <a16:creationId xmlns:a16="http://schemas.microsoft.com/office/drawing/2014/main" id="{16257F8C-BCD5-46DF-AF12-2F2B118E06EF}"/>
              </a:ext>
            </a:extLst>
          </p:cNvPr>
          <p:cNvSpPr/>
          <p:nvPr/>
        </p:nvSpPr>
        <p:spPr>
          <a:xfrm>
            <a:off x="529885" y="3188658"/>
            <a:ext cx="5564418" cy="1384995"/>
          </a:xfrm>
          <a:prstGeom prst="rect">
            <a:avLst/>
          </a:prstGeom>
          <a:solidFill>
            <a:srgbClr val="FA6A04"/>
          </a:solidFill>
        </p:spPr>
        <p:txBody>
          <a:bodyPr wrap="square">
            <a:spAutoFit/>
          </a:bodyPr>
          <a:lstStyle/>
          <a:p>
            <a:r>
              <a:rPr lang="en-GB" sz="2800" b="1" dirty="0">
                <a:solidFill>
                  <a:schemeClr val="bg1"/>
                </a:solidFill>
                <a:latin typeface="Calibri" panose="020F0502020204030204" pitchFamily="34" charset="0"/>
              </a:rPr>
              <a:t>Use it as a stepping stone to help you achieve and enjoy a new school and environment. </a:t>
            </a:r>
          </a:p>
        </p:txBody>
      </p:sp>
      <p:sp>
        <p:nvSpPr>
          <p:cNvPr id="4" name="TextBox 3"/>
          <p:cNvSpPr txBox="1"/>
          <p:nvPr/>
        </p:nvSpPr>
        <p:spPr>
          <a:xfrm>
            <a:off x="502668" y="4878378"/>
            <a:ext cx="5666906" cy="1815882"/>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In your workbook:</a:t>
            </a:r>
          </a:p>
          <a:p>
            <a:r>
              <a:rPr lang="en-US" sz="2800" dirty="0">
                <a:solidFill>
                  <a:schemeClr val="tx1">
                    <a:lumMod val="75000"/>
                    <a:lumOff val="25000"/>
                  </a:schemeClr>
                </a:solidFill>
                <a:latin typeface="Calibri Light" panose="020F0302020204030204" pitchFamily="34" charset="0"/>
                <a:cs typeface="Calibri Light" panose="020F0302020204030204" pitchFamily="34" charset="0"/>
              </a:rPr>
              <a:t>What are the things that you have already done at primary school that you would like to build on?</a:t>
            </a:r>
          </a:p>
        </p:txBody>
      </p:sp>
      <p:pic>
        <p:nvPicPr>
          <p:cNvPr id="9" name="Picture 8" descr="A close up of a logo&#10;&#10;Description automatically generated">
            <a:extLst>
              <a:ext uri="{FF2B5EF4-FFF2-40B4-BE49-F238E27FC236}">
                <a16:creationId xmlns:a16="http://schemas.microsoft.com/office/drawing/2014/main" id="{37B4BBE4-364B-3B4F-B0F0-60E32F06DD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1448" y="3405178"/>
            <a:ext cx="4622800" cy="2311400"/>
          </a:xfrm>
          <a:prstGeom prst="rect">
            <a:avLst/>
          </a:prstGeom>
        </p:spPr>
      </p:pic>
    </p:spTree>
    <p:extLst>
      <p:ext uri="{BB962C8B-B14F-4D97-AF65-F5344CB8AC3E}">
        <p14:creationId xmlns:p14="http://schemas.microsoft.com/office/powerpoint/2010/main" val="1350222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DAB2EF-D3F5-4258-AA2D-21F77421F0A1}"/>
              </a:ext>
            </a:extLst>
          </p:cNvPr>
          <p:cNvSpPr/>
          <p:nvPr/>
        </p:nvSpPr>
        <p:spPr>
          <a:xfrm>
            <a:off x="529707" y="1444219"/>
            <a:ext cx="9039462"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Here are some top tips for making the change:</a:t>
            </a:r>
            <a:endParaRPr lang="en-GB" sz="3600" b="1" dirty="0">
              <a:solidFill>
                <a:schemeClr val="tx1">
                  <a:lumMod val="75000"/>
                  <a:lumOff val="25000"/>
                </a:schemeClr>
              </a:solidFill>
            </a:endParaRPr>
          </a:p>
        </p:txBody>
      </p:sp>
      <p:sp>
        <p:nvSpPr>
          <p:cNvPr id="5" name="TextBox 4"/>
          <p:cNvSpPr txBox="1"/>
          <p:nvPr/>
        </p:nvSpPr>
        <p:spPr>
          <a:xfrm>
            <a:off x="637840" y="2301238"/>
            <a:ext cx="11209019" cy="3359061"/>
          </a:xfrm>
          <a:prstGeom prst="rect">
            <a:avLst/>
          </a:prstGeom>
          <a:noFill/>
        </p:spPr>
        <p:txBody>
          <a:bodyPr wrap="square" rtlCol="0">
            <a:spAutoFit/>
          </a:bodyPr>
          <a:lstStyle/>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When you go for your first day, ask people their names.</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Be kind – everyone is nervous, we just display it in different ways.</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Make yourself talk to new people.</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Ask if you are not sure.</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Be determined to make a good impression – be polite and have the right equipment.</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Smile! Even your teacher will be nervous on the first day back!</a:t>
            </a:r>
          </a:p>
        </p:txBody>
      </p:sp>
    </p:spTree>
    <p:extLst>
      <p:ext uri="{BB962C8B-B14F-4D97-AF65-F5344CB8AC3E}">
        <p14:creationId xmlns:p14="http://schemas.microsoft.com/office/powerpoint/2010/main" val="1191776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table, woman&#10;&#10;Description automatically generated">
            <a:hlinkClick r:id="rId2"/>
            <a:extLst>
              <a:ext uri="{FF2B5EF4-FFF2-40B4-BE49-F238E27FC236}">
                <a16:creationId xmlns:a16="http://schemas.microsoft.com/office/drawing/2014/main" id="{4E73FFF1-CD36-1B48-86C8-3B25F39493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62563" y="3429000"/>
            <a:ext cx="5929746" cy="3316084"/>
          </a:xfrm>
          <a:prstGeom prst="rect">
            <a:avLst/>
          </a:prstGeom>
        </p:spPr>
      </p:pic>
      <p:sp>
        <p:nvSpPr>
          <p:cNvPr id="3" name="TextBox 2"/>
          <p:cNvSpPr txBox="1"/>
          <p:nvPr/>
        </p:nvSpPr>
        <p:spPr>
          <a:xfrm>
            <a:off x="1319884" y="1398906"/>
            <a:ext cx="8854011" cy="1609030"/>
          </a:xfrm>
          <a:prstGeom prst="rect">
            <a:avLst/>
          </a:prstGeom>
          <a:noFill/>
        </p:spPr>
        <p:txBody>
          <a:bodyPr wrap="square" rtlCol="0">
            <a:spAutoFit/>
          </a:bodyPr>
          <a:lstStyle/>
          <a:p>
            <a:pPr algn="ctr">
              <a:lnSpc>
                <a:spcPct val="120000"/>
              </a:lnSpc>
            </a:pPr>
            <a:r>
              <a:rPr lang="en-GB" sz="2800" dirty="0">
                <a:solidFill>
                  <a:schemeClr val="tx1">
                    <a:lumMod val="75000"/>
                    <a:lumOff val="25000"/>
                  </a:schemeClr>
                </a:solidFill>
                <a:latin typeface="Calibri" panose="020F0502020204030204" pitchFamily="34" charset="0"/>
                <a:cs typeface="Calibri" panose="020F0502020204030204" pitchFamily="34" charset="0"/>
              </a:rPr>
              <a:t>As an actress, Gemma has ‘first days’ a lot of the time when she is meeting new teams or cast members for the first time. She can help us with this!</a:t>
            </a: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descr="A close up of a logo&#10;&#10;Description automatically generated">
            <a:hlinkClick r:id="rId2"/>
            <a:extLst>
              <a:ext uri="{FF2B5EF4-FFF2-40B4-BE49-F238E27FC236}">
                <a16:creationId xmlns:a16="http://schemas.microsoft.com/office/drawing/2014/main" id="{7726AC80-8A6B-5443-8234-D745187985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0838" y="3669720"/>
            <a:ext cx="2324100" cy="2654300"/>
          </a:xfrm>
          <a:prstGeom prst="rect">
            <a:avLst/>
          </a:prstGeom>
        </p:spPr>
      </p:pic>
    </p:spTree>
    <p:extLst>
      <p:ext uri="{BB962C8B-B14F-4D97-AF65-F5344CB8AC3E}">
        <p14:creationId xmlns:p14="http://schemas.microsoft.com/office/powerpoint/2010/main" val="1944203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5902F3-E4C5-9C4B-AD30-38BC91C346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210" y="1031881"/>
            <a:ext cx="2408147" cy="6239292"/>
          </a:xfrm>
          <a:prstGeom prst="rect">
            <a:avLst/>
          </a:prstGeom>
        </p:spPr>
      </p:pic>
      <p:sp>
        <p:nvSpPr>
          <p:cNvPr id="3" name="TextBox 2"/>
          <p:cNvSpPr txBox="1"/>
          <p:nvPr/>
        </p:nvSpPr>
        <p:spPr>
          <a:xfrm>
            <a:off x="3309905" y="1674674"/>
            <a:ext cx="7351811"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If you embrace the change, and use it as an opportunity to grow, then you will be able to do brilliant things!</a:t>
            </a:r>
          </a:p>
        </p:txBody>
      </p:sp>
    </p:spTree>
    <p:extLst>
      <p:ext uri="{BB962C8B-B14F-4D97-AF65-F5344CB8AC3E}">
        <p14:creationId xmlns:p14="http://schemas.microsoft.com/office/powerpoint/2010/main" val="261240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3463" y="1506883"/>
            <a:ext cx="11005073" cy="1914370"/>
          </a:xfrm>
          <a:prstGeom prst="rect">
            <a:avLst/>
          </a:prstGeom>
          <a:noFill/>
        </p:spPr>
        <p:txBody>
          <a:bodyPr wrap="square" rtlCol="0">
            <a:spAutoFit/>
          </a:bodyPr>
          <a:lstStyle/>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Welcome to Session 4. We have a new person who is going to help us for the rest of these sessions and that’s Matthew Burton. Matthew is an author, TV presenter (occasionally on BBC Bitesize) and starred in ‘Educating Yorkshire’. He is also often on TV and radio being interviewed. He is a headteacher and has written ‘Go Big’ to help you as you move on to secondary school. Gemma is still here and will pop up at the end!</a:t>
            </a:r>
          </a:p>
        </p:txBody>
      </p:sp>
      <p:sp>
        <p:nvSpPr>
          <p:cNvPr id="8" name="TextBox 7"/>
          <p:cNvSpPr txBox="1"/>
          <p:nvPr/>
        </p:nvSpPr>
        <p:spPr>
          <a:xfrm>
            <a:off x="1865807" y="3421253"/>
            <a:ext cx="3313356" cy="2740544"/>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Matthew Burton </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67DD7885-DB58-AA4F-B0B5-FA8F7FDF9091}"/>
              </a:ext>
            </a:extLst>
          </p:cNvPr>
          <p:cNvSpPr txBox="1"/>
          <p:nvPr/>
        </p:nvSpPr>
        <p:spPr>
          <a:xfrm>
            <a:off x="6325604" y="3378792"/>
            <a:ext cx="3313356" cy="3479208"/>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Gemma Oaten</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10" name="Picture 9" descr="A person looking at the camera&#10;&#10;Description automatically generated">
            <a:extLst>
              <a:ext uri="{FF2B5EF4-FFF2-40B4-BE49-F238E27FC236}">
                <a16:creationId xmlns:a16="http://schemas.microsoft.com/office/drawing/2014/main" id="{3301CC00-B627-9544-830E-64EAB7A1DD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84034" y="4008818"/>
            <a:ext cx="1764835" cy="2684597"/>
          </a:xfrm>
          <a:prstGeom prst="rect">
            <a:avLst/>
          </a:prstGeom>
        </p:spPr>
      </p:pic>
      <p:pic>
        <p:nvPicPr>
          <p:cNvPr id="16" name="Picture 15" descr="A person standing on a city street&#10;&#10;Description automatically generated">
            <a:extLst>
              <a:ext uri="{FF2B5EF4-FFF2-40B4-BE49-F238E27FC236}">
                <a16:creationId xmlns:a16="http://schemas.microsoft.com/office/drawing/2014/main" id="{A027DF74-611D-1F4C-ABAD-66F9404257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3913" y="4011517"/>
            <a:ext cx="2232115" cy="2648212"/>
          </a:xfrm>
          <a:prstGeom prst="rect">
            <a:avLst/>
          </a:prstGeom>
        </p:spPr>
      </p:pic>
    </p:spTree>
    <p:extLst>
      <p:ext uri="{BB962C8B-B14F-4D97-AF65-F5344CB8AC3E}">
        <p14:creationId xmlns:p14="http://schemas.microsoft.com/office/powerpoint/2010/main" val="2038969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2EEDB7-AB12-4772-A312-86165EC10642}"/>
              </a:ext>
            </a:extLst>
          </p:cNvPr>
          <p:cNvSpPr/>
          <p:nvPr/>
        </p:nvSpPr>
        <p:spPr>
          <a:xfrm>
            <a:off x="4741302" y="3660476"/>
            <a:ext cx="2709395" cy="261610"/>
          </a:xfrm>
          <a:prstGeom prst="rect">
            <a:avLst/>
          </a:prstGeom>
        </p:spPr>
        <p:txBody>
          <a:bodyPr wrap="none">
            <a:spAutoFit/>
          </a:bodyPr>
          <a:lstStyle/>
          <a:p>
            <a:pPr lvl="0" algn="ctr">
              <a:defRPr/>
            </a:pPr>
            <a:r>
              <a:rPr lang="en-GB" sz="1100" b="1">
                <a:latin typeface="Calibri" panose="020F0502020204030204" pitchFamily="34" charset="0"/>
                <a:cs typeface="Calibri" panose="020F0502020204030204" pitchFamily="34" charset="0"/>
              </a:rPr>
              <a:t>© </a:t>
            </a:r>
            <a:r>
              <a:rPr lang="en-GB" sz="1100" b="1" dirty="0">
                <a:latin typeface="Calibri" panose="020F0502020204030204" pitchFamily="34" charset="0"/>
                <a:cs typeface="Calibri" panose="020F0502020204030204" pitchFamily="34" charset="0"/>
              </a:rPr>
              <a:t>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A3D888F-2F12-D64C-A47F-550E2DD2A721}"/>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3649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842" y="1411260"/>
            <a:ext cx="8187643" cy="1077218"/>
          </a:xfrm>
          <a:prstGeom prst="rect">
            <a:avLst/>
          </a:prstGeom>
          <a:noFill/>
        </p:spPr>
        <p:txBody>
          <a:bodyPr wrap="square" rtlCol="0">
            <a:spAutoFit/>
          </a:bodyPr>
          <a:lstStyle/>
          <a:p>
            <a:r>
              <a:rPr lang="en-US" sz="3200" b="1" dirty="0">
                <a:solidFill>
                  <a:schemeClr val="tx1">
                    <a:lumMod val="75000"/>
                    <a:lumOff val="25000"/>
                  </a:schemeClr>
                </a:solidFill>
                <a:latin typeface="Calibri" panose="020F0502020204030204" pitchFamily="34" charset="0"/>
                <a:cs typeface="Calibri" panose="020F0502020204030204" pitchFamily="34" charset="0"/>
              </a:rPr>
              <a:t>In Session 3, we </a:t>
            </a:r>
            <a:r>
              <a:rPr lang="en-GB" sz="3200" b="1" dirty="0">
                <a:solidFill>
                  <a:schemeClr val="tx1">
                    <a:lumMod val="75000"/>
                    <a:lumOff val="25000"/>
                  </a:schemeClr>
                </a:solidFill>
                <a:latin typeface="Calibri" panose="020F0502020204030204" pitchFamily="34" charset="0"/>
                <a:cs typeface="Calibri" panose="020F0502020204030204" pitchFamily="34" charset="0"/>
              </a:rPr>
              <a:t>looked at </a:t>
            </a:r>
            <a:r>
              <a:rPr lang="en-US" sz="3200" b="1" dirty="0">
                <a:solidFill>
                  <a:schemeClr val="tx1">
                    <a:lumMod val="75000"/>
                    <a:lumOff val="25000"/>
                  </a:schemeClr>
                </a:solidFill>
                <a:latin typeface="Calibri" panose="020F0502020204030204" pitchFamily="34" charset="0"/>
                <a:cs typeface="Calibri" panose="020F0502020204030204" pitchFamily="34" charset="0"/>
              </a:rPr>
              <a:t>the things that we worry about including the fear of failure.</a:t>
            </a:r>
          </a:p>
        </p:txBody>
      </p:sp>
      <p:sp>
        <p:nvSpPr>
          <p:cNvPr id="12" name="TextBox 11"/>
          <p:cNvSpPr txBox="1"/>
          <p:nvPr/>
        </p:nvSpPr>
        <p:spPr>
          <a:xfrm>
            <a:off x="716842" y="4627681"/>
            <a:ext cx="6788139" cy="707886"/>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People who want to be awesome and mature, make failure an opportunity to learn.</a:t>
            </a:r>
          </a:p>
        </p:txBody>
      </p:sp>
      <p:pic>
        <p:nvPicPr>
          <p:cNvPr id="9" name="Picture 8" descr="A picture containing clock, man, standing&#10;&#10;Description automatically generated">
            <a:extLst>
              <a:ext uri="{FF2B5EF4-FFF2-40B4-BE49-F238E27FC236}">
                <a16:creationId xmlns:a16="http://schemas.microsoft.com/office/drawing/2014/main" id="{D838E7F0-A4E1-0747-A1E1-3EBA90D469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36220" y="2157974"/>
            <a:ext cx="3438938" cy="4730218"/>
          </a:xfrm>
          <a:prstGeom prst="rect">
            <a:avLst/>
          </a:prstGeom>
        </p:spPr>
      </p:pic>
      <p:sp>
        <p:nvSpPr>
          <p:cNvPr id="6" name="TextBox 5"/>
          <p:cNvSpPr txBox="1"/>
          <p:nvPr/>
        </p:nvSpPr>
        <p:spPr>
          <a:xfrm>
            <a:off x="716842" y="3333216"/>
            <a:ext cx="5290400" cy="707886"/>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We agreed that failure is a way to learn and we should embrace it!</a:t>
            </a:r>
          </a:p>
        </p:txBody>
      </p:sp>
    </p:spTree>
    <p:extLst>
      <p:ext uri="{BB962C8B-B14F-4D97-AF65-F5344CB8AC3E}">
        <p14:creationId xmlns:p14="http://schemas.microsoft.com/office/powerpoint/2010/main" val="97484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19920" y="5637026"/>
            <a:ext cx="7469810" cy="1323439"/>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We are now looking at Matthew Burton’s book ‘Go Big’. If you are reading alongside these sessions, then you can read up to page 35. Again don’t panic if you don’t have a copy as this with be shared by your tutor in September. Enjoy!</a:t>
            </a:r>
          </a:p>
        </p:txBody>
      </p:sp>
      <p:sp>
        <p:nvSpPr>
          <p:cNvPr id="4" name="TextBox 3"/>
          <p:cNvSpPr txBox="1"/>
          <p:nvPr/>
        </p:nvSpPr>
        <p:spPr>
          <a:xfrm>
            <a:off x="607225" y="1446264"/>
            <a:ext cx="10799180" cy="461665"/>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Here is Matthew Burton to introduce today’s session:</a:t>
            </a:r>
          </a:p>
        </p:txBody>
      </p:sp>
      <p:pic>
        <p:nvPicPr>
          <p:cNvPr id="7" name="Picture 6" descr="A person standing in front of a window&#10;&#10;Description automatically generated">
            <a:hlinkClick r:id="rId2"/>
            <a:extLst>
              <a:ext uri="{FF2B5EF4-FFF2-40B4-BE49-F238E27FC236}">
                <a16:creationId xmlns:a16="http://schemas.microsoft.com/office/drawing/2014/main" id="{0295ABC4-9053-0D4F-BF85-7A4BA35843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19919" y="2188030"/>
            <a:ext cx="5307851" cy="2981122"/>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F90C0676-3E5D-A240-8530-FEA600508A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1794" y="2351441"/>
            <a:ext cx="2324100" cy="2654300"/>
          </a:xfrm>
          <a:prstGeom prst="rect">
            <a:avLst/>
          </a:prstGeom>
        </p:spPr>
      </p:pic>
      <p:pic>
        <p:nvPicPr>
          <p:cNvPr id="2" name="Picture 1">
            <a:extLst>
              <a:ext uri="{FF2B5EF4-FFF2-40B4-BE49-F238E27FC236}">
                <a16:creationId xmlns:a16="http://schemas.microsoft.com/office/drawing/2014/main" id="{FCA20294-F941-AF49-B1BF-B4BC39CF77C2}"/>
              </a:ext>
            </a:extLst>
          </p:cNvPr>
          <p:cNvPicPr>
            <a:picLocks noChangeAspect="1"/>
          </p:cNvPicPr>
          <p:nvPr/>
        </p:nvPicPr>
        <p:blipFill>
          <a:blip r:embed="rId5"/>
          <a:stretch>
            <a:fillRect/>
          </a:stretch>
        </p:blipFill>
        <p:spPr>
          <a:xfrm>
            <a:off x="1128713" y="2184977"/>
            <a:ext cx="2962275" cy="4184004"/>
          </a:xfrm>
          <a:prstGeom prst="rect">
            <a:avLst/>
          </a:prstGeom>
        </p:spPr>
      </p:pic>
    </p:spTree>
    <p:extLst>
      <p:ext uri="{BB962C8B-B14F-4D97-AF65-F5344CB8AC3E}">
        <p14:creationId xmlns:p14="http://schemas.microsoft.com/office/powerpoint/2010/main" val="1120447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1D7A65-557E-44A4-9176-C42E2750CCE6}"/>
              </a:ext>
            </a:extLst>
          </p:cNvPr>
          <p:cNvSpPr/>
          <p:nvPr/>
        </p:nvSpPr>
        <p:spPr>
          <a:xfrm>
            <a:off x="498672" y="1295104"/>
            <a:ext cx="6096000" cy="646331"/>
          </a:xfrm>
          <a:prstGeom prst="rect">
            <a:avLst/>
          </a:prstGeom>
        </p:spPr>
        <p:txBody>
          <a:bodyPr>
            <a:spAutoFit/>
          </a:bodyPr>
          <a:lstStyle/>
          <a:p>
            <a:pPr lvl="0">
              <a:spcAft>
                <a:spcPts val="0"/>
              </a:spcAft>
            </a:pPr>
            <a:r>
              <a:rPr lang="en-GB" sz="3600" b="1" dirty="0">
                <a:solidFill>
                  <a:schemeClr val="tx1">
                    <a:lumMod val="75000"/>
                    <a:lumOff val="25000"/>
                  </a:schemeClr>
                </a:solidFill>
                <a:latin typeface="Calibri" panose="020F0502020204030204" pitchFamily="34" charset="0"/>
                <a:cs typeface="Times New Roman" panose="02020603050405020304" pitchFamily="18" charset="0"/>
              </a:rPr>
              <a:t>What is change?</a:t>
            </a:r>
            <a:endParaRPr lang="en-GB" sz="3600" b="1" dirty="0">
              <a:solidFill>
                <a:schemeClr val="tx1">
                  <a:lumMod val="75000"/>
                  <a:lumOff val="25000"/>
                </a:schemeClr>
              </a:solidFill>
            </a:endParaRPr>
          </a:p>
        </p:txBody>
      </p:sp>
      <p:sp>
        <p:nvSpPr>
          <p:cNvPr id="6" name="TextBox 5">
            <a:extLst>
              <a:ext uri="{FF2B5EF4-FFF2-40B4-BE49-F238E27FC236}">
                <a16:creationId xmlns:a16="http://schemas.microsoft.com/office/drawing/2014/main" id="{108DBC73-96A8-4CC3-89AB-955CD12570C6}"/>
              </a:ext>
            </a:extLst>
          </p:cNvPr>
          <p:cNvSpPr txBox="1"/>
          <p:nvPr/>
        </p:nvSpPr>
        <p:spPr>
          <a:xfrm>
            <a:off x="498672" y="2002990"/>
            <a:ext cx="5781206" cy="4051558"/>
          </a:xfrm>
          <a:prstGeom prst="rect">
            <a:avLst/>
          </a:prstGeom>
          <a:noFill/>
        </p:spPr>
        <p:txBody>
          <a:bodyPr wrap="square" rtlCol="0">
            <a:spAutoFit/>
          </a:bodyPr>
          <a:lstStyle/>
          <a:p>
            <a:pPr>
              <a:lnSpc>
                <a:spcPct val="120000"/>
              </a:lnSpc>
            </a:pPr>
            <a:r>
              <a:rPr lang="en-GB" sz="2400" dirty="0">
                <a:solidFill>
                  <a:schemeClr val="tx1">
                    <a:lumMod val="75000"/>
                    <a:lumOff val="25000"/>
                  </a:schemeClr>
                </a:solidFill>
                <a:latin typeface="Calibri" panose="020F0502020204030204" pitchFamily="34" charset="0"/>
                <a:cs typeface="Calibri" panose="020F0502020204030204" pitchFamily="34" charset="0"/>
              </a:rPr>
              <a:t>In life, we go through many different changes or ‘transitions’. Here are some examples: </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Moving house </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Becoming a vegetarian</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Becoming a brother or sister</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Getting your first job</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Breaking your leg or arm</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Growing up</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Going to secondary school</a:t>
            </a:r>
          </a:p>
        </p:txBody>
      </p:sp>
      <p:pic>
        <p:nvPicPr>
          <p:cNvPr id="4" name="Picture 3" descr="A picture containing outdoor, air, board, man&#10;&#10;Description automatically generated">
            <a:extLst>
              <a:ext uri="{FF2B5EF4-FFF2-40B4-BE49-F238E27FC236}">
                <a16:creationId xmlns:a16="http://schemas.microsoft.com/office/drawing/2014/main" id="{2E00EFA4-DDDE-C94E-B925-F2C6F7E8B2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79878" y="2860386"/>
            <a:ext cx="5138159" cy="3429000"/>
          </a:xfrm>
          <a:prstGeom prst="rect">
            <a:avLst/>
          </a:prstGeom>
        </p:spPr>
      </p:pic>
    </p:spTree>
    <p:extLst>
      <p:ext uri="{BB962C8B-B14F-4D97-AF65-F5344CB8AC3E}">
        <p14:creationId xmlns:p14="http://schemas.microsoft.com/office/powerpoint/2010/main" val="319399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9A221F-DBD5-4E58-AE1D-6D98C61CD8CC}"/>
              </a:ext>
            </a:extLst>
          </p:cNvPr>
          <p:cNvSpPr txBox="1"/>
          <p:nvPr/>
        </p:nvSpPr>
        <p:spPr>
          <a:xfrm>
            <a:off x="322512" y="2118333"/>
            <a:ext cx="3925637" cy="3416320"/>
          </a:xfrm>
          <a:prstGeom prst="rect">
            <a:avLst/>
          </a:prstGeom>
          <a:noFill/>
        </p:spPr>
        <p:txBody>
          <a:bodyPr wrap="square" rtlCol="0">
            <a:spAutoFit/>
          </a:bodyPr>
          <a:lstStyle/>
          <a:p>
            <a:pPr algn="ctr"/>
            <a:r>
              <a:rPr lang="en-GB" sz="3600" b="1" dirty="0">
                <a:solidFill>
                  <a:schemeClr val="tx1">
                    <a:lumMod val="65000"/>
                    <a:lumOff val="35000"/>
                  </a:schemeClr>
                </a:solidFill>
                <a:latin typeface="Calibri" panose="020F0502020204030204" pitchFamily="34" charset="0"/>
              </a:rPr>
              <a:t>One of the biggest changes you will ever make is the leap from primary school to secondary school. </a:t>
            </a:r>
          </a:p>
        </p:txBody>
      </p:sp>
      <p:pic>
        <p:nvPicPr>
          <p:cNvPr id="5" name="Picture 4" descr="A picture containing outdoor, air, dark, flying&#10;&#10;Description automatically generated">
            <a:extLst>
              <a:ext uri="{FF2B5EF4-FFF2-40B4-BE49-F238E27FC236}">
                <a16:creationId xmlns:a16="http://schemas.microsoft.com/office/drawing/2014/main" id="{1AF1045D-46A7-DD4D-A1D2-3610DB9F09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7100" y="1816100"/>
            <a:ext cx="6629400" cy="4419600"/>
          </a:xfrm>
          <a:prstGeom prst="rect">
            <a:avLst/>
          </a:prstGeom>
        </p:spPr>
      </p:pic>
    </p:spTree>
    <p:extLst>
      <p:ext uri="{BB962C8B-B14F-4D97-AF65-F5344CB8AC3E}">
        <p14:creationId xmlns:p14="http://schemas.microsoft.com/office/powerpoint/2010/main" val="290233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2450EF-5A0F-4970-A6B5-628C69D6F186}"/>
              </a:ext>
            </a:extLst>
          </p:cNvPr>
          <p:cNvPicPr>
            <a:picLocks noChangeAspect="1"/>
          </p:cNvPicPr>
          <p:nvPr/>
        </p:nvPicPr>
        <p:blipFill>
          <a:blip r:embed="rId2"/>
          <a:stretch>
            <a:fillRect/>
          </a:stretch>
        </p:blipFill>
        <p:spPr>
          <a:xfrm>
            <a:off x="5071180" y="1422964"/>
            <a:ext cx="6764469" cy="5435036"/>
          </a:xfrm>
          <a:prstGeom prst="rect">
            <a:avLst/>
          </a:prstGeom>
        </p:spPr>
      </p:pic>
      <p:sp>
        <p:nvSpPr>
          <p:cNvPr id="2" name="Rectangle 1">
            <a:extLst>
              <a:ext uri="{FF2B5EF4-FFF2-40B4-BE49-F238E27FC236}">
                <a16:creationId xmlns:a16="http://schemas.microsoft.com/office/drawing/2014/main" id="{E6FDE307-7351-40B2-BC8F-7834875D14F8}"/>
              </a:ext>
            </a:extLst>
          </p:cNvPr>
          <p:cNvSpPr/>
          <p:nvPr/>
        </p:nvSpPr>
        <p:spPr>
          <a:xfrm>
            <a:off x="356351" y="1422964"/>
            <a:ext cx="4311621" cy="1938992"/>
          </a:xfrm>
          <a:prstGeom prst="rect">
            <a:avLst/>
          </a:prstGeom>
          <a:solidFill>
            <a:schemeClr val="bg1"/>
          </a:solidFill>
        </p:spPr>
        <p:txBody>
          <a:bodyPr wrap="square">
            <a:spAutoFit/>
          </a:bodyPr>
          <a:lstStyle/>
          <a:p>
            <a:pPr lvl="0">
              <a:spcAft>
                <a:spcPts val="0"/>
              </a:spcAft>
            </a:pPr>
            <a:r>
              <a:rPr lang="en-GB" sz="60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Change is an opportunity</a:t>
            </a:r>
          </a:p>
        </p:txBody>
      </p:sp>
    </p:spTree>
    <p:extLst>
      <p:ext uri="{BB962C8B-B14F-4D97-AF65-F5344CB8AC3E}">
        <p14:creationId xmlns:p14="http://schemas.microsoft.com/office/powerpoint/2010/main" val="2367060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CC9769-5382-41C8-A3F3-8A1859EA9BD2}"/>
              </a:ext>
            </a:extLst>
          </p:cNvPr>
          <p:cNvSpPr/>
          <p:nvPr/>
        </p:nvSpPr>
        <p:spPr>
          <a:xfrm>
            <a:off x="1563815" y="1481618"/>
            <a:ext cx="8506624"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How can you face change and be prepared?</a:t>
            </a:r>
          </a:p>
        </p:txBody>
      </p:sp>
      <p:sp>
        <p:nvSpPr>
          <p:cNvPr id="3" name="TextBox 2">
            <a:extLst>
              <a:ext uri="{FF2B5EF4-FFF2-40B4-BE49-F238E27FC236}">
                <a16:creationId xmlns:a16="http://schemas.microsoft.com/office/drawing/2014/main" id="{2E6AF6C9-FCA7-41D4-8109-60F8C1E66F8A}"/>
              </a:ext>
            </a:extLst>
          </p:cNvPr>
          <p:cNvSpPr txBox="1"/>
          <p:nvPr/>
        </p:nvSpPr>
        <p:spPr>
          <a:xfrm>
            <a:off x="1619881" y="2570174"/>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Talk to friends and family about your concerns or excitement.</a:t>
            </a:r>
          </a:p>
        </p:txBody>
      </p:sp>
      <p:sp>
        <p:nvSpPr>
          <p:cNvPr id="4" name="TextBox 3">
            <a:extLst>
              <a:ext uri="{FF2B5EF4-FFF2-40B4-BE49-F238E27FC236}">
                <a16:creationId xmlns:a16="http://schemas.microsoft.com/office/drawing/2014/main" id="{88CB6EE7-0A59-47BA-BEBE-A45FC2A9A8B2}"/>
              </a:ext>
            </a:extLst>
          </p:cNvPr>
          <p:cNvSpPr txBox="1"/>
          <p:nvPr/>
        </p:nvSpPr>
        <p:spPr>
          <a:xfrm>
            <a:off x="1619881" y="4031173"/>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Learn the layout of your new school.</a:t>
            </a:r>
          </a:p>
        </p:txBody>
      </p:sp>
      <p:sp>
        <p:nvSpPr>
          <p:cNvPr id="5" name="TextBox 4">
            <a:extLst>
              <a:ext uri="{FF2B5EF4-FFF2-40B4-BE49-F238E27FC236}">
                <a16:creationId xmlns:a16="http://schemas.microsoft.com/office/drawing/2014/main" id="{E1B57213-0E35-4EB8-91C8-E6950C9DE6AB}"/>
              </a:ext>
            </a:extLst>
          </p:cNvPr>
          <p:cNvSpPr txBox="1"/>
          <p:nvPr/>
        </p:nvSpPr>
        <p:spPr>
          <a:xfrm>
            <a:off x="6441286" y="2570174"/>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Be organised and get all of your equipment ready.</a:t>
            </a:r>
          </a:p>
        </p:txBody>
      </p:sp>
      <p:sp>
        <p:nvSpPr>
          <p:cNvPr id="6" name="TextBox 5">
            <a:extLst>
              <a:ext uri="{FF2B5EF4-FFF2-40B4-BE49-F238E27FC236}">
                <a16:creationId xmlns:a16="http://schemas.microsoft.com/office/drawing/2014/main" id="{48BDAF54-9AAC-438B-94E0-6548FEC9B3F4}"/>
              </a:ext>
            </a:extLst>
          </p:cNvPr>
          <p:cNvSpPr txBox="1"/>
          <p:nvPr/>
        </p:nvSpPr>
        <p:spPr>
          <a:xfrm>
            <a:off x="6441286" y="5376382"/>
            <a:ext cx="4197246" cy="461665"/>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Never be afraid to ask for help.</a:t>
            </a:r>
          </a:p>
        </p:txBody>
      </p:sp>
      <p:sp>
        <p:nvSpPr>
          <p:cNvPr id="8" name="TextBox 7">
            <a:extLst>
              <a:ext uri="{FF2B5EF4-FFF2-40B4-BE49-F238E27FC236}">
                <a16:creationId xmlns:a16="http://schemas.microsoft.com/office/drawing/2014/main" id="{5FE3E7BC-83EE-4E62-8B02-34587F2374BE}"/>
              </a:ext>
            </a:extLst>
          </p:cNvPr>
          <p:cNvSpPr txBox="1"/>
          <p:nvPr/>
        </p:nvSpPr>
        <p:spPr>
          <a:xfrm>
            <a:off x="6441286" y="4031173"/>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Know the timetable of your new school.</a:t>
            </a:r>
          </a:p>
        </p:txBody>
      </p:sp>
      <p:sp>
        <p:nvSpPr>
          <p:cNvPr id="9" name="TextBox 8">
            <a:extLst>
              <a:ext uri="{FF2B5EF4-FFF2-40B4-BE49-F238E27FC236}">
                <a16:creationId xmlns:a16="http://schemas.microsoft.com/office/drawing/2014/main" id="{8E61822E-5537-4F6D-A334-ABF215655BE0}"/>
              </a:ext>
            </a:extLst>
          </p:cNvPr>
          <p:cNvSpPr txBox="1"/>
          <p:nvPr/>
        </p:nvSpPr>
        <p:spPr>
          <a:xfrm>
            <a:off x="1619881" y="5376382"/>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Know what uniform and sports kit you need.</a:t>
            </a:r>
          </a:p>
        </p:txBody>
      </p:sp>
    </p:spTree>
    <p:extLst>
      <p:ext uri="{BB962C8B-B14F-4D97-AF65-F5344CB8AC3E}">
        <p14:creationId xmlns:p14="http://schemas.microsoft.com/office/powerpoint/2010/main" val="2025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9B4A59-0EA2-47C5-ACA3-853E2A0A52B5}"/>
              </a:ext>
            </a:extLst>
          </p:cNvPr>
          <p:cNvSpPr/>
          <p:nvPr/>
        </p:nvSpPr>
        <p:spPr>
          <a:xfrm>
            <a:off x="514145" y="1246117"/>
            <a:ext cx="8302209" cy="1200329"/>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There are many ways we can embrace the </a:t>
            </a:r>
            <a:b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change of going to secondary school</a:t>
            </a:r>
          </a:p>
        </p:txBody>
      </p:sp>
      <p:sp>
        <p:nvSpPr>
          <p:cNvPr id="5" name="TextBox 4">
            <a:extLst>
              <a:ext uri="{FF2B5EF4-FFF2-40B4-BE49-F238E27FC236}">
                <a16:creationId xmlns:a16="http://schemas.microsoft.com/office/drawing/2014/main" id="{5C87430C-3C3F-4228-88E2-B253A27C54BF}"/>
              </a:ext>
            </a:extLst>
          </p:cNvPr>
          <p:cNvSpPr txBox="1"/>
          <p:nvPr/>
        </p:nvSpPr>
        <p:spPr>
          <a:xfrm>
            <a:off x="5459507" y="2795451"/>
            <a:ext cx="6186154" cy="2308324"/>
          </a:xfrm>
          <a:prstGeom prst="rect">
            <a:avLst/>
          </a:prstGeom>
          <a:noFill/>
          <a:ln w="19050">
            <a:solidFill>
              <a:srgbClr val="FA6A04"/>
            </a:solidFill>
          </a:ln>
        </p:spPr>
        <p:txBody>
          <a:bodyPr wrap="square" rtlCol="0">
            <a:spAutoFit/>
          </a:bodyPr>
          <a:lstStyle/>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See it as an opportunity to make new friends.</a:t>
            </a:r>
          </a:p>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Try out new clubs and activities.</a:t>
            </a:r>
          </a:p>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Everyone is facing the same thing so try to enjoy it!</a:t>
            </a:r>
          </a:p>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Make a great first impression with your behaviour, organisation and presentation.</a:t>
            </a:r>
          </a:p>
        </p:txBody>
      </p:sp>
      <p:pic>
        <p:nvPicPr>
          <p:cNvPr id="6" name="Picture 5" descr="A group of people looking at a computer&#10;&#10;Description automatically generated">
            <a:extLst>
              <a:ext uri="{FF2B5EF4-FFF2-40B4-BE49-F238E27FC236}">
                <a16:creationId xmlns:a16="http://schemas.microsoft.com/office/drawing/2014/main" id="{D911D427-7CC7-5542-81C2-ED640E5CC0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959" y="2809948"/>
            <a:ext cx="4182242" cy="2786026"/>
          </a:xfrm>
          <a:prstGeom prst="rect">
            <a:avLst/>
          </a:prstGeom>
        </p:spPr>
      </p:pic>
    </p:spTree>
    <p:extLst>
      <p:ext uri="{BB962C8B-B14F-4D97-AF65-F5344CB8AC3E}">
        <p14:creationId xmlns:p14="http://schemas.microsoft.com/office/powerpoint/2010/main" val="3159894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401</TotalTime>
  <Words>1221</Words>
  <Application>Microsoft Macintosh PowerPoint</Application>
  <PresentationFormat>Widescreen</PresentationFormat>
  <Paragraphs>108</Paragraphs>
  <Slides>20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Avenir Next LT Pro</vt:lpstr>
      <vt:lpstr>Calibri</vt:lpstr>
      <vt:lpstr>Calibri Light</vt:lpstr>
      <vt:lpstr>Office Theme</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Microsoft Office User</cp:lastModifiedBy>
  <cp:revision>52</cp:revision>
  <dcterms:created xsi:type="dcterms:W3CDTF">2020-05-02T19:37:52Z</dcterms:created>
  <dcterms:modified xsi:type="dcterms:W3CDTF">2020-05-25T11:16:03Z</dcterms:modified>
</cp:coreProperties>
</file>